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0"/>
      <p:regular r:id="rId13"/>
    </p:embeddedFont>
    <p:embeddedFont>
      <p:font typeface="Trade Gothic Next Cond" panose="020B0506040303020004" pitchFamily="34" charset="0"/>
      <p:regular r:id="rId14"/>
      <p:bold r:id="rId15"/>
      <p:italic r:id="rId16"/>
      <p:boldItalic r:id="rId17"/>
    </p:embeddedFont>
    <p:embeddedFont>
      <p:font typeface="Trade Gothic Next Light" panose="020B04030403030200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8306C-D083-4E6B-97E5-30FC9959AE7C}" v="30" dt="2025-12-25T05:16:39.727"/>
    <p1510:client id="{A38456F3-DF5B-4215-9FBD-2C32E35DBF38}" v="22" dt="2025-12-25T04:29:32.056"/>
    <p1510:client id="{B60688F3-416F-4E7B-B4E4-A77644F56568}" v="28" dt="2025-12-25T04:33:25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7A8E8-7C34-41E4-A7E1-FEE602CFA326}" type="datetimeFigureOut">
              <a:t>12/24/2025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73869-F883-4A03-882C-334AF907B0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4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534" y="1216781"/>
            <a:ext cx="9257266" cy="3912762"/>
          </a:xfrm>
        </p:spPr>
        <p:txBody>
          <a:bodyPr anchor="b"/>
          <a:lstStyle>
            <a:lvl1pPr algn="l">
              <a:defRPr sz="497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5534" y="5818157"/>
            <a:ext cx="9257266" cy="1303019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828801" y="5485807"/>
            <a:ext cx="11653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3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15479" y="2675949"/>
            <a:ext cx="11086121" cy="463925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5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972801" y="1761240"/>
            <a:ext cx="2110153" cy="555396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18775" y="1761240"/>
            <a:ext cx="9407255" cy="555396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47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6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1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2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74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4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79" y="1254535"/>
            <a:ext cx="11086121" cy="1029071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479" y="2743200"/>
            <a:ext cx="11086121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10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094" y="1545065"/>
            <a:ext cx="9941956" cy="3735677"/>
          </a:xfrm>
        </p:spPr>
        <p:txBody>
          <a:bodyPr anchor="t"/>
          <a:lstStyle>
            <a:lvl1pPr>
              <a:defRPr sz="782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6093" y="5543649"/>
            <a:ext cx="9266707" cy="1771552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3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79" y="1216093"/>
            <a:ext cx="11086121" cy="10675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5479" y="2562679"/>
            <a:ext cx="5394960" cy="47525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562679"/>
            <a:ext cx="5394960" cy="47525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2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79" y="1294980"/>
            <a:ext cx="11086121" cy="988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5481" y="2415861"/>
            <a:ext cx="5394959" cy="8450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5480" y="3657600"/>
            <a:ext cx="5394960" cy="365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415858"/>
            <a:ext cx="5394960" cy="84508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657600"/>
            <a:ext cx="5394960" cy="365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7524873" y="3451994"/>
            <a:ext cx="11653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406205" y="5510888"/>
            <a:ext cx="969914" cy="467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828801" y="3451994"/>
            <a:ext cx="11653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04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1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2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88" y="1870733"/>
            <a:ext cx="3935627" cy="2237035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1" y="914400"/>
            <a:ext cx="6400799" cy="6400800"/>
          </a:xfrm>
        </p:spPr>
        <p:txBody>
          <a:bodyPr anchor="ctr">
            <a:normAutofit/>
          </a:bodyPr>
          <a:lstStyle>
            <a:lvl1pPr>
              <a:defRPr sz="4978">
                <a:solidFill>
                  <a:schemeClr val="tx1"/>
                </a:solidFill>
              </a:defRPr>
            </a:lvl1pPr>
            <a:lvl2pPr>
              <a:defRPr sz="4267">
                <a:solidFill>
                  <a:schemeClr val="tx1"/>
                </a:solidFill>
              </a:defRPr>
            </a:lvl2pPr>
            <a:lvl3pPr>
              <a:defRPr sz="3556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32489" y="4379619"/>
            <a:ext cx="3879715" cy="2320326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252" y="1659751"/>
            <a:ext cx="3947863" cy="2455049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400802" y="914400"/>
            <a:ext cx="6400799" cy="6400800"/>
          </a:xfrm>
        </p:spPr>
        <p:txBody>
          <a:bodyPr anchor="t"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0253" y="4379619"/>
            <a:ext cx="3891950" cy="2021180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0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79" y="1249946"/>
            <a:ext cx="11086121" cy="10336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5479" y="2743200"/>
            <a:ext cx="11086121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2565305" y="5869582"/>
            <a:ext cx="32079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2567626" y="1931872"/>
            <a:ext cx="32033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91490" y="3863824"/>
            <a:ext cx="755584" cy="51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3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8640" userDrawn="1">
          <p15:clr>
            <a:srgbClr val="F26B43"/>
          </p15:clr>
        </p15:guide>
        <p15:guide id="4" pos="8064" userDrawn="1">
          <p15:clr>
            <a:srgbClr val="F26B43"/>
          </p15:clr>
        </p15:guide>
        <p15:guide id="16" pos="576" userDrawn="1">
          <p15:clr>
            <a:srgbClr val="F26B43"/>
          </p15:clr>
        </p15:guide>
        <p15:guide id="23" orient="horz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718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Normalization vs. Denormalization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38901"/>
            <a:ext cx="7468553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Database design strategies: balancing correctness and performance. This deck explains when to organise data into clean, related tables (normalization) versus when to duplicate for faster reads (denormalization).</a:t>
            </a:r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BB59C-30C7-147C-B11B-AE1BA9DA65B5}"/>
              </a:ext>
            </a:extLst>
          </p:cNvPr>
          <p:cNvSpPr/>
          <p:nvPr/>
        </p:nvSpPr>
        <p:spPr>
          <a:xfrm>
            <a:off x="12681285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6719"/>
            <a:ext cx="97287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Core Problem — A Simple Analogy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Imagine a file cabinet where the same customer information appears on many pages. Updating that customer's phone number means hunting through dozens of records — slow and error-prone. The trade-off: fewer duplicates (clean, many lookups) vs. duplicates everywhere (fast reads).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A626C-D9CE-C224-41AD-0507FB316330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1682"/>
            <a:ext cx="58001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Normalization?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90425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Normalization organises data to eliminate redundancy by splitting it into related tables. Principle: "write once, reference everywhere." The primary benefit is data integrity — a single source of truth for each attribute.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82191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Normalization Works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892955"/>
            <a:ext cx="30354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Example: Online Bookstore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3088729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Customers table holds ID and address. Orders table stores Cust_ID as a foreign key. When address changes, update once — all orders reflect the new address.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-16061"/>
          <a:stretch>
            <a:fillRect/>
          </a:stretch>
        </p:blipFill>
        <p:spPr>
          <a:xfrm>
            <a:off x="7670884" y="-1342027"/>
            <a:ext cx="6955250" cy="957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4995"/>
            <a:ext cx="96909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Benefits &amp; Trade-offs of Normalization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26256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097762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751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Single place for each piece of data reduces inconsistency and anomalies.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434858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2426256"/>
            <a:ext cx="6357818" cy="1219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675" y="2097762"/>
            <a:ext cx="718066" cy="7180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4653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Storage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Less duplicated data; lower disk usage and cleaner backups.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154335"/>
            <a:ext cx="6357818" cy="12192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25841"/>
            <a:ext cx="718066" cy="71806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07519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Write Performance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Updates and inserts are focused; fewer places to change state.</a:t>
            </a:r>
            <a:endParaRPr lang="en-US" sz="1850" dirty="0"/>
          </a:p>
        </p:txBody>
      </p:sp>
      <p:sp>
        <p:nvSpPr>
          <p:cNvPr id="18" name="Shape 10"/>
          <p:cNvSpPr/>
          <p:nvPr/>
        </p:nvSpPr>
        <p:spPr>
          <a:xfrm>
            <a:off x="7434858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5154335"/>
            <a:ext cx="6357818" cy="121920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675" y="4825841"/>
            <a:ext cx="718066" cy="71806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Query Complexity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Reads often require joins across tables, which can be slower for large analytical queries.</a:t>
            </a:r>
            <a:endParaRPr lang="en-US" sz="18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D71A11-7E89-0813-EA4F-30F8CB6CCA2A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7314" y="395020"/>
            <a:ext cx="7501332" cy="2139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>
                <a:latin typeface="+mj-lt"/>
                <a:ea typeface="+mj-ea"/>
                <a:cs typeface="+mj-cs"/>
              </a:rPr>
              <a:t>What Is Denormalization?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710" r="1" b="1"/>
          <a:stretch>
            <a:fillRect/>
          </a:stretch>
        </p:blipFill>
        <p:spPr>
          <a:xfrm>
            <a:off x="1" y="10"/>
            <a:ext cx="5588813" cy="82295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1"/>
          <p:cNvSpPr/>
          <p:nvPr/>
        </p:nvSpPr>
        <p:spPr>
          <a:xfrm>
            <a:off x="6357314" y="3247948"/>
            <a:ext cx="7501332" cy="418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Denormalization intentionally duplicates data into wider tables or aggregates so reads require fewer joins. The goal is read performance — ideal for reporting, dashboards, and precomputed views.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DF8BF-8FF8-8FB0-EFEA-B75D18B29947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080" y="438150"/>
            <a:ext cx="6126480" cy="3095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Denormalization Example — Fast Read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19036" r="-2" b="12303"/>
          <a:stretch>
            <a:fillRect/>
          </a:stretch>
        </p:blipFill>
        <p:spPr>
          <a:xfrm>
            <a:off x="20" y="10"/>
            <a:ext cx="7326143" cy="5030085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 t="36027" r="-2" b="16807"/>
          <a:stretch>
            <a:fillRect/>
          </a:stretch>
        </p:blipFill>
        <p:spPr>
          <a:xfrm>
            <a:off x="554904" y="5165301"/>
            <a:ext cx="6496939" cy="3064299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3" name="Text 1"/>
          <p:cNvSpPr/>
          <p:nvPr/>
        </p:nvSpPr>
        <p:spPr>
          <a:xfrm>
            <a:off x="7498078" y="3749046"/>
            <a:ext cx="6126480" cy="3663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Big_Sales_Report table keeps order, customer name, address and product together. Quick to query for reports or export, but updates require changing many rows when customer details change.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E5691-FCC6-B18B-710B-EDE6BE48DAFC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477" y="98826"/>
            <a:ext cx="9555242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Normalization vs Denormalization — Quick Comparison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7" y="1174285"/>
            <a:ext cx="13481447" cy="61315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18478" y="7669378"/>
            <a:ext cx="164068" cy="164068"/>
          </a:xfrm>
          <a:prstGeom prst="roundRect">
            <a:avLst>
              <a:gd name="adj" fmla="val 11147"/>
            </a:avLst>
          </a:prstGeom>
          <a:solidFill>
            <a:srgbClr val="D40215"/>
          </a:solidFill>
          <a:ln/>
        </p:spPr>
      </p:sp>
      <p:sp>
        <p:nvSpPr>
          <p:cNvPr id="5" name="Text 2"/>
          <p:cNvSpPr/>
          <p:nvPr/>
        </p:nvSpPr>
        <p:spPr>
          <a:xfrm>
            <a:off x="6143506" y="7724462"/>
            <a:ext cx="1095494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Normalization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7691411"/>
            <a:ext cx="164068" cy="164068"/>
          </a:xfrm>
          <a:prstGeom prst="roundRect">
            <a:avLst>
              <a:gd name="adj" fmla="val 11147"/>
            </a:avLst>
          </a:prstGeom>
          <a:solidFill>
            <a:srgbClr val="FD606E"/>
          </a:solidFill>
          <a:ln/>
        </p:spPr>
      </p:sp>
      <p:sp>
        <p:nvSpPr>
          <p:cNvPr id="7" name="Text 4"/>
          <p:cNvSpPr/>
          <p:nvPr/>
        </p:nvSpPr>
        <p:spPr>
          <a:xfrm>
            <a:off x="7627445" y="7713445"/>
            <a:ext cx="1276469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Denormalization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4477" y="7949999"/>
            <a:ext cx="13481447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Legend: 1 = stronger advantage for the labeled approach, 0 = weaker. Use this to quickly decide which property matters more for your system.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113D55-7FEA-75C0-FB93-61F7C4B82A3B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8509"/>
            <a:ext cx="98954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When to Use Each — Practical Guidance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09342"/>
            <a:ext cx="4158734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754922"/>
            <a:ext cx="31963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 Normalization (OLTP)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4547917"/>
            <a:ext cx="36801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Transactional systems — banking, order processing, user profiles. Frequent writes and strict consistency requirements. Prioritise data integrity and minimal storage.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950250"/>
            <a:ext cx="4158734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5464072" y="3351763"/>
            <a:ext cx="3576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 Denormalization (OLAP)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4144756"/>
            <a:ext cx="36801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Analytical systems — data warehouses, dashboards, historical reporting. Read-heavy workloads benefit from pre-joined or aggregated tables and materialized views.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591276"/>
            <a:ext cx="4158853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0478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Hybrid Approach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565446"/>
            <a:ext cx="36802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Normalise the OLTP core, then build denormalized read models (materialized views, read replicas, ETL outputs) for performance-sensitive queries.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BEF2D-5B31-3D64-8F5A-1F8571E4E875}"/>
              </a:ext>
            </a:extLst>
          </p:cNvPr>
          <p:cNvSpPr/>
          <p:nvPr/>
        </p:nvSpPr>
        <p:spPr>
          <a:xfrm>
            <a:off x="12693316" y="7640052"/>
            <a:ext cx="1925052" cy="577515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PortalVTI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57</cp:revision>
  <dcterms:created xsi:type="dcterms:W3CDTF">2025-12-25T04:23:49Z</dcterms:created>
  <dcterms:modified xsi:type="dcterms:W3CDTF">2025-12-25T05:16:49Z</dcterms:modified>
</cp:coreProperties>
</file>